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62" r:id="rId4"/>
    <p:sldId id="272" r:id="rId5"/>
    <p:sldId id="263" r:id="rId6"/>
    <p:sldId id="27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2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F539F-0E02-F24D-9E95-3846BCE1A7DC}" type="datetimeFigureOut">
              <a:rPr lang="en-US" smtClean="0"/>
              <a:t>6/25/18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ED58D-C2B2-764C-8294-805C39B06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38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Simulation: Stellar light distribution (rest-frame </a:t>
            </a:r>
            <a:r>
              <a:rPr lang="en-US" dirty="0" err="1" smtClean="0"/>
              <a:t>B,g,r</a:t>
            </a:r>
            <a:r>
              <a:rPr lang="en-US" dirty="0" smtClean="0"/>
              <a:t> band composites) of the most massive cluster in the simulation volume, at z=0.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ED58D-C2B2-764C-8294-805C39B06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36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do </a:t>
            </a:r>
            <a:r>
              <a:rPr lang="en-US" dirty="0" err="1" smtClean="0"/>
              <a:t>deatailed</a:t>
            </a:r>
            <a:r>
              <a:rPr lang="en-US" dirty="0" smtClean="0"/>
              <a:t> comparisons between these</a:t>
            </a:r>
          </a:p>
          <a:p>
            <a:r>
              <a:rPr lang="en-US" dirty="0" smtClean="0"/>
              <a:t>We do things in a way that is consistent with how we do this in the data - Huang et al </a:t>
            </a:r>
          </a:p>
          <a:p>
            <a:r>
              <a:rPr lang="en-US" dirty="0" smtClean="0"/>
              <a:t>We also have lensing</a:t>
            </a:r>
          </a:p>
          <a:p>
            <a:r>
              <a:rPr lang="en-US" dirty="0" smtClean="0"/>
              <a:t>(I will of introduced these concepts earlier)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ED58D-C2B2-764C-8294-805C39B062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4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Explain that we can match Halo because we have the lensing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ED58D-C2B2-764C-8294-805C39B062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77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 the profiles matched by </a:t>
            </a:r>
            <a:r>
              <a:rPr lang="en-US" dirty="0" err="1" smtClean="0"/>
              <a:t>Mhalo</a:t>
            </a:r>
            <a:r>
              <a:rPr lang="en-US" dirty="0" smtClean="0"/>
              <a:t> (with the inner parts fixed with the new high resolution maps)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ED58D-C2B2-764C-8294-805C39B062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92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dirty="0" smtClean="0"/>
              <a:t>https://nl.pinterest.com/pin/514465957424466757/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inspirehep.net</a:t>
            </a:r>
            <a:r>
              <a:rPr lang="en-US" dirty="0" smtClean="0"/>
              <a:t>/record/1122490/plots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ED58D-C2B2-764C-8294-805C39B062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64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737189" y="1615332"/>
            <a:ext cx="675105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/>
              <a:t>Hyper </a:t>
            </a:r>
            <a:r>
              <a:rPr lang="en-US" sz="3600" i="1" dirty="0" err="1"/>
              <a:t>Suprime</a:t>
            </a:r>
            <a:r>
              <a:rPr lang="en-US" sz="3600" i="1" dirty="0"/>
              <a:t>-Cam Survey</a:t>
            </a:r>
            <a:br>
              <a:rPr lang="en-US" sz="3600" i="1" dirty="0"/>
            </a:br>
            <a:r>
              <a:rPr lang="en-US" sz="3600" i="1" dirty="0"/>
              <a:t> </a:t>
            </a:r>
            <a:br>
              <a:rPr lang="en-US" sz="3600" i="1" dirty="0"/>
            </a:br>
            <a:r>
              <a:rPr lang="en-US" sz="3600" i="1" dirty="0"/>
              <a:t> </a:t>
            </a:r>
            <a:br>
              <a:rPr lang="en-US" sz="3600" i="1" dirty="0"/>
            </a:br>
            <a:r>
              <a:rPr lang="en-US" sz="3600" i="1" dirty="0"/>
              <a:t> Hydrodynamic Simulations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384" y="401817"/>
            <a:ext cx="8248146" cy="162377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Stellar </a:t>
            </a:r>
            <a:r>
              <a:rPr lang="en-US" dirty="0"/>
              <a:t>Profiles of Massive Galaxies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36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023" y="4972708"/>
            <a:ext cx="8248146" cy="1181100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 smtClean="0"/>
              <a:t>Felipe Ardila</a:t>
            </a:r>
            <a:r>
              <a:rPr lang="en-US" sz="2800" baseline="30000" dirty="0" smtClean="0"/>
              <a:t>1</a:t>
            </a:r>
            <a:endParaRPr lang="en-US" sz="2800" dirty="0" smtClean="0"/>
          </a:p>
          <a:p>
            <a:r>
              <a:rPr lang="en-US" sz="2800" dirty="0" err="1" smtClean="0"/>
              <a:t>Alexie</a:t>
            </a:r>
            <a:r>
              <a:rPr lang="en-US" sz="2800" dirty="0" smtClean="0"/>
              <a:t> Leauthaud</a:t>
            </a:r>
            <a:r>
              <a:rPr lang="en-US" sz="2800" baseline="30000" dirty="0"/>
              <a:t>1</a:t>
            </a:r>
            <a:r>
              <a:rPr lang="en-US" sz="2800" dirty="0" smtClean="0"/>
              <a:t>, </a:t>
            </a:r>
            <a:r>
              <a:rPr lang="en-US" sz="2800" dirty="0"/>
              <a:t>Song </a:t>
            </a:r>
            <a:r>
              <a:rPr lang="en-US" sz="2800" dirty="0" smtClean="0"/>
              <a:t>Huang</a:t>
            </a:r>
            <a:r>
              <a:rPr lang="en-US" sz="2800" baseline="30000" dirty="0"/>
              <a:t>1</a:t>
            </a:r>
            <a:r>
              <a:rPr lang="en-US" sz="2800" dirty="0" smtClean="0"/>
              <a:t>, </a:t>
            </a:r>
          </a:p>
          <a:p>
            <a:r>
              <a:rPr lang="en-US" sz="2800" dirty="0" err="1" smtClean="0"/>
              <a:t>Benedikt</a:t>
            </a:r>
            <a:r>
              <a:rPr lang="en-US" sz="2800" dirty="0" smtClean="0"/>
              <a:t> Diemer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, </a:t>
            </a:r>
            <a:r>
              <a:rPr lang="en-US" sz="2800" dirty="0"/>
              <a:t>Annalisa </a:t>
            </a:r>
            <a:r>
              <a:rPr lang="en-US" sz="2800" dirty="0" smtClean="0"/>
              <a:t>Pillepich</a:t>
            </a:r>
            <a:r>
              <a:rPr lang="en-US" sz="2800" baseline="30000" dirty="0" smtClean="0"/>
              <a:t>3</a:t>
            </a:r>
            <a:endParaRPr lang="en-US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3024" y="6153808"/>
            <a:ext cx="824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 smtClean="0"/>
              <a:t>1 </a:t>
            </a:r>
            <a:r>
              <a:rPr lang="en-US" dirty="0" smtClean="0"/>
              <a:t>UC Santa Cruz, </a:t>
            </a:r>
            <a:r>
              <a:rPr lang="en-US" baseline="30000" dirty="0" smtClean="0"/>
              <a:t>2</a:t>
            </a:r>
            <a:r>
              <a:rPr lang="en-US" dirty="0" smtClean="0"/>
              <a:t>CfA, </a:t>
            </a:r>
            <a:r>
              <a:rPr lang="en-US" baseline="30000" dirty="0" smtClean="0"/>
              <a:t> 3</a:t>
            </a:r>
            <a:r>
              <a:rPr lang="en-US" dirty="0" smtClean="0"/>
              <a:t>MPIA</a:t>
            </a:r>
            <a:endParaRPr lang="en-US" baseline="30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2279" y="1247696"/>
            <a:ext cx="1555790" cy="15557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2279" y="3079198"/>
            <a:ext cx="1555791" cy="15495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25497" y="2487483"/>
            <a:ext cx="7123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vs.</a:t>
            </a:r>
            <a:endParaRPr lang="en-US" sz="3600" dirty="0"/>
          </a:p>
        </p:txBody>
      </p:sp>
      <p:pic>
        <p:nvPicPr>
          <p:cNvPr id="14" name="Picture 13" descr="ucsc_astro_slug_no_background_white_stars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739" y="4972709"/>
            <a:ext cx="1550431" cy="1550431"/>
          </a:xfrm>
          <a:prstGeom prst="rect">
            <a:avLst/>
          </a:prstGeom>
        </p:spPr>
      </p:pic>
      <p:pic>
        <p:nvPicPr>
          <p:cNvPr id="11" name="Picture 10" descr="hsc3dview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93" y="5295756"/>
            <a:ext cx="905195" cy="1227383"/>
          </a:xfrm>
          <a:prstGeom prst="rect">
            <a:avLst/>
          </a:prstGeom>
        </p:spPr>
      </p:pic>
      <p:pic>
        <p:nvPicPr>
          <p:cNvPr id="13" name="Picture 12" descr="hs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04" y="4968485"/>
            <a:ext cx="523752" cy="33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68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 descr="C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8" t="4637" b="12285"/>
          <a:stretch/>
        </p:blipFill>
        <p:spPr bwMode="auto">
          <a:xfrm>
            <a:off x="1216526" y="1406993"/>
            <a:ext cx="2508815" cy="251118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NG_highres_mass_ma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332" y="3930362"/>
            <a:ext cx="2508770" cy="2513218"/>
          </a:xfrm>
          <a:prstGeom prst="rect">
            <a:avLst/>
          </a:prstGeom>
        </p:spPr>
      </p:pic>
      <p:pic>
        <p:nvPicPr>
          <p:cNvPr id="2" name="Picture 1" descr="Illustris_quick_mass_ma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332" y="1406994"/>
            <a:ext cx="2508770" cy="251321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2568" y="1406993"/>
            <a:ext cx="2492773" cy="2536736"/>
          </a:xfrm>
          <a:ln>
            <a:solidFill>
              <a:schemeClr val="tx1"/>
            </a:solidFill>
          </a:ln>
        </p:spPr>
        <p:txBody>
          <a:bodyPr/>
          <a:lstStyle/>
          <a:p>
            <a:pPr marL="73152" indent="-164592"/>
            <a:r>
              <a:rPr lang="en-US" dirty="0" smtClean="0"/>
              <a:t>HSC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5634288" y="421823"/>
            <a:ext cx="3028449" cy="985170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Hydrodynamic </a:t>
            </a:r>
            <a:r>
              <a:rPr lang="en-US" sz="3600" dirty="0" smtClean="0"/>
              <a:t>Simulations</a:t>
            </a:r>
            <a:endParaRPr lang="en-US" sz="3600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5634288" y="1357526"/>
            <a:ext cx="3028449" cy="5099421"/>
          </a:xfrm>
        </p:spPr>
        <p:txBody>
          <a:bodyPr/>
          <a:lstStyle/>
          <a:p>
            <a:pPr marL="164592" indent="-164592"/>
            <a:r>
              <a:rPr lang="en-US" dirty="0" err="1" smtClean="0"/>
              <a:t>Illustris</a:t>
            </a:r>
            <a:endParaRPr lang="en-US" dirty="0" smtClean="0"/>
          </a:p>
          <a:p>
            <a:pPr marL="164592" indent="-164592"/>
            <a:endParaRPr lang="en-US" dirty="0" smtClean="0"/>
          </a:p>
          <a:p>
            <a:pPr marL="164592" indent="-164592"/>
            <a:endParaRPr lang="en-US" dirty="0"/>
          </a:p>
          <a:p>
            <a:pPr marL="164592" indent="-164592"/>
            <a:endParaRPr lang="en-US" dirty="0" smtClean="0"/>
          </a:p>
          <a:p>
            <a:pPr marL="164592" indent="-164592"/>
            <a:endParaRPr lang="en-US" dirty="0"/>
          </a:p>
          <a:p>
            <a:pPr marL="164592" indent="-164592"/>
            <a:endParaRPr lang="en-US" dirty="0" smtClean="0"/>
          </a:p>
          <a:p>
            <a:pPr marL="164592" indent="-164592"/>
            <a:r>
              <a:rPr lang="en-US" dirty="0" smtClean="0"/>
              <a:t>TNG100</a:t>
            </a:r>
            <a:endParaRPr lang="en-US" dirty="0"/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457200" y="4070609"/>
            <a:ext cx="4040188" cy="2386338"/>
          </a:xfrm>
          <a:prstGeom prst="rect">
            <a:avLst/>
          </a:prstGeom>
          <a:ln w="57150" cmpd="sng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200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Consistent methodology between observations and simulations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(Huang et al. 2018)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Weak </a:t>
            </a:r>
            <a:r>
              <a:rPr lang="en-US" dirty="0" smtClean="0"/>
              <a:t>Lensing data</a:t>
            </a:r>
            <a:endParaRPr lang="en-US" dirty="0"/>
          </a:p>
        </p:txBody>
      </p:sp>
      <p:sp>
        <p:nvSpPr>
          <p:cNvPr id="21" name="Text Placeholder 8"/>
          <p:cNvSpPr txBox="1">
            <a:spLocks/>
          </p:cNvSpPr>
          <p:nvPr/>
        </p:nvSpPr>
        <p:spPr>
          <a:xfrm>
            <a:off x="1216526" y="421823"/>
            <a:ext cx="3028449" cy="985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dirty="0" smtClean="0"/>
              <a:t>Observations      </a:t>
            </a:r>
          </a:p>
        </p:txBody>
      </p:sp>
    </p:spTree>
    <p:extLst>
      <p:ext uri="{BB962C8B-B14F-4D97-AF65-F5344CB8AC3E}">
        <p14:creationId xmlns:p14="http://schemas.microsoft.com/office/powerpoint/2010/main" val="160682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1"/>
            <a:ext cx="8229600" cy="1143000"/>
          </a:xfrm>
        </p:spPr>
        <p:txBody>
          <a:bodyPr/>
          <a:lstStyle/>
          <a:p>
            <a:r>
              <a:rPr lang="en-US" dirty="0" smtClean="0"/>
              <a:t>M</a:t>
            </a:r>
            <a:r>
              <a:rPr lang="en-US" sz="2800" baseline="-25000" dirty="0" smtClean="0">
                <a:latin typeface="Zapf Dingbats"/>
                <a:ea typeface="Zapf Dingbats"/>
                <a:cs typeface="Zapf Dingbats"/>
                <a:sym typeface="Zapf Dingbats"/>
              </a:rPr>
              <a:t>★</a:t>
            </a:r>
            <a:r>
              <a:rPr lang="en-US" baseline="30000" dirty="0" smtClean="0"/>
              <a:t>1d</a:t>
            </a:r>
            <a:r>
              <a:rPr lang="en-US" baseline="30000" dirty="0"/>
              <a:t>, </a:t>
            </a:r>
            <a:r>
              <a:rPr lang="en-US" baseline="30000" dirty="0" smtClean="0"/>
              <a:t>100 </a:t>
            </a:r>
            <a:r>
              <a:rPr lang="en-US" dirty="0" smtClean="0"/>
              <a:t>vs</a:t>
            </a:r>
            <a:r>
              <a:rPr lang="en-US" dirty="0"/>
              <a:t>.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halo</a:t>
            </a:r>
            <a:endParaRPr lang="en-US" baseline="-25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631" y="988327"/>
            <a:ext cx="5948949" cy="557496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60682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Matched by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halo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3" y="1639208"/>
            <a:ext cx="8063227" cy="425359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4893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Stellar Mass Functions</a:t>
            </a:r>
            <a:endParaRPr lang="en-US" dirty="0"/>
          </a:p>
        </p:txBody>
      </p:sp>
      <p:pic>
        <p:nvPicPr>
          <p:cNvPr id="4" name="Picture 3" descr="SMFs_sims+HSC_side_by_side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78922"/>
            <a:ext cx="9144000" cy="28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2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Takeaways: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4030550" cy="490189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HSC </a:t>
            </a:r>
            <a:r>
              <a:rPr lang="en-US" dirty="0"/>
              <a:t>provides beautiful data to help with the calibration of hydro </a:t>
            </a:r>
            <a:r>
              <a:rPr lang="en-US" dirty="0" smtClean="0"/>
              <a:t>simulations</a:t>
            </a:r>
          </a:p>
          <a:p>
            <a:endParaRPr lang="en-US" dirty="0"/>
          </a:p>
          <a:p>
            <a:r>
              <a:rPr lang="en-US" dirty="0" smtClean="0"/>
              <a:t>Getting </a:t>
            </a:r>
            <a:r>
              <a:rPr lang="en-US" dirty="0"/>
              <a:t>X-ray masses for this same set of </a:t>
            </a:r>
            <a:r>
              <a:rPr lang="en-US" dirty="0" smtClean="0"/>
              <a:t>galaxies will </a:t>
            </a:r>
            <a:r>
              <a:rPr lang="en-US" dirty="0"/>
              <a:t>help calibrate the </a:t>
            </a:r>
            <a:r>
              <a:rPr lang="en-US" dirty="0" smtClean="0"/>
              <a:t>simulations further</a:t>
            </a:r>
          </a:p>
          <a:p>
            <a:pPr lvl="1"/>
            <a:r>
              <a:rPr lang="en-US" dirty="0" smtClean="0"/>
              <a:t>AGN feedback</a:t>
            </a:r>
          </a:p>
          <a:p>
            <a:pPr lvl="1"/>
            <a:r>
              <a:rPr lang="en-US" dirty="0" smtClean="0"/>
              <a:t>baryonic effects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8169" y="4335158"/>
            <a:ext cx="2312420" cy="1984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667" y="1417638"/>
            <a:ext cx="1831502" cy="18315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7967" y="1417638"/>
            <a:ext cx="1832622" cy="18252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01641" y="2018631"/>
            <a:ext cx="43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vs.</a:t>
            </a:r>
            <a:endParaRPr lang="en-US" dirty="0"/>
          </a:p>
        </p:txBody>
      </p:sp>
      <p:pic>
        <p:nvPicPr>
          <p:cNvPr id="10" name="Picture 9" descr="xmm_newton_pantone_no_gradient_BB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8339" y="4335158"/>
            <a:ext cx="2982847" cy="198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25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3378</TotalTime>
  <Words>239</Words>
  <Application>Microsoft Macintosh PowerPoint</Application>
  <PresentationFormat>On-screen Show (4:3)</PresentationFormat>
  <Paragraphs>50</Paragraphs>
  <Slides>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 Black </vt:lpstr>
      <vt:lpstr>Stellar Profiles of Massive Galaxies:   </vt:lpstr>
      <vt:lpstr>PowerPoint Presentation</vt:lpstr>
      <vt:lpstr>M★1d, 100 vs. Mhalo</vt:lpstr>
      <vt:lpstr>Matched by Mhalo</vt:lpstr>
      <vt:lpstr>Stellar Mass Functions</vt:lpstr>
      <vt:lpstr>Main Takeaways: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Ardila</dc:creator>
  <cp:lastModifiedBy>Felipe Ardila</cp:lastModifiedBy>
  <cp:revision>81</cp:revision>
  <dcterms:created xsi:type="dcterms:W3CDTF">2018-05-21T19:52:07Z</dcterms:created>
  <dcterms:modified xsi:type="dcterms:W3CDTF">2018-06-25T22:31:42Z</dcterms:modified>
</cp:coreProperties>
</file>